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s/slide9.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customXml/item3.xml" ContentType="application/xml"/>
  <Override PartName="/customXml/itemProps3.xml" ContentType="application/vnd.openxmlformats-officedocument.customXmlProperties+xml"/>
  <Override PartName="/ppt/notesMasters/notesMaster1.xml" ContentType="application/vnd.openxmlformats-officedocument.presentationml.notesMaster+xml"/>
  <Override PartName="/ppt/theme/theme2.xml" ContentType="application/vnd.openxmlformats-officedocument.them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customXml/item2.xml" ContentType="application/xml"/>
  <Override PartName="/customXml/itemProps2.xml" ContentType="application/vnd.openxmlformats-officedocument.customXmlProperties+xml"/>
  <Override PartName="/ppt/slides/slide12.xml" ContentType="application/vnd.openxmlformats-officedocument.presentationml.slide+xml"/>
  <Override PartName="/ppt/slides/slide16.xml" ContentType="application/vnd.openxmlformats-officedocument.presentationml.slide+xml"/>
  <Override PartName="/customXml/item1.xml" ContentType="application/xml"/>
  <Override PartName="/customXml/itemProps1.xml" ContentType="application/vnd.openxmlformats-officedocument.customXmlProperties+xml"/>
  <Override PartName="/ppt/slides/slide2.xml" ContentType="application/vnd.openxmlformats-officedocument.presentationml.slide+xml"/>
  <Override PartName="/ppt/slides/slide7.xml" ContentType="application/vnd.openxmlformats-officedocument.presentationml.slide+xml"/>
  <Override PartName="/ppt/viewProps.xml" ContentType="application/vnd.openxmlformats-officedocument.presentationml.viewProps+xml"/>
  <Override PartName="/ppt/slides/slide1.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revisionInfo.xml" ContentType="application/vnd.ms-powerpoint.revisioninfo+xml"/>
  <Override PartName="/docMetadata/LabelInfo.xml" ContentType="application/vnd.ms-office.classificationlabel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microsoft.com/office/2020/02/relationships/classificationlabels" Target="/docMetadata/LabelInfo.xml" Id="rId6"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1"/>
  </p:notesMasterIdLst>
  <p:handoutMasterIdLst>
    <p:handoutMasterId r:id="rId22"/>
  </p:handoutMasterIdLst>
  <p:sldIdLst>
    <p:sldId id="256" r:id="rId5"/>
    <p:sldId id="257" r:id="rId6"/>
    <p:sldId id="267" r:id="rId7"/>
    <p:sldId id="268" r:id="rId8"/>
    <p:sldId id="258" r:id="rId9"/>
    <p:sldId id="261" r:id="rId10"/>
    <p:sldId id="272" r:id="rId11"/>
    <p:sldId id="262" r:id="rId12"/>
    <p:sldId id="269" r:id="rId13"/>
    <p:sldId id="273" r:id="rId14"/>
    <p:sldId id="274" r:id="rId15"/>
    <p:sldId id="276" r:id="rId16"/>
    <p:sldId id="275" r:id="rId17"/>
    <p:sldId id="277" r:id="rId18"/>
    <p:sldId id="270" r:id="rId19"/>
    <p:sldId id="271"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BCF96-B016-4FA6-BCB3-88E1F2F3B566}" v="4" dt="2024-07-02T12:59:45.823"/>
    <p1510:client id="{E8DE3076-7E83-483C-ABEA-492BEA83F56B}" v="147" dt="2024-07-02T17:25:15.824"/>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39"/>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xml" Id="rId8" /><Relationship Type="http://schemas.openxmlformats.org/officeDocument/2006/relationships/slide" Target="/ppt/slides/slide9.xml" Id="rId13" /><Relationship Type="http://schemas.openxmlformats.org/officeDocument/2006/relationships/slide" Target="/ppt/slides/slide14.xml" Id="rId18" /><Relationship Type="http://schemas.openxmlformats.org/officeDocument/2006/relationships/tableStyles" Target="/ppt/tableStyles.xml" Id="rId26" /><Relationship Type="http://schemas.openxmlformats.org/officeDocument/2006/relationships/customXml" Target="/customXml/item3.xml" Id="rId3" /><Relationship Type="http://schemas.openxmlformats.org/officeDocument/2006/relationships/notesMaster" Target="/ppt/notesMasters/notesMaster1.xml" Id="rId21" /><Relationship Type="http://schemas.openxmlformats.org/officeDocument/2006/relationships/slide" Target="/ppt/slides/slide3.xml" Id="rId7" /><Relationship Type="http://schemas.openxmlformats.org/officeDocument/2006/relationships/slide" Target="/ppt/slides/slide8.xml" Id="rId12" /><Relationship Type="http://schemas.openxmlformats.org/officeDocument/2006/relationships/slide" Target="/ppt/slides/slide13.xml" Id="rId17" /><Relationship Type="http://schemas.openxmlformats.org/officeDocument/2006/relationships/theme" Target="/ppt/theme/theme1.xml" Id="rId25" /><Relationship Type="http://schemas.openxmlformats.org/officeDocument/2006/relationships/customXml" Target="/customXml/item2.xml" Id="rId2" /><Relationship Type="http://schemas.openxmlformats.org/officeDocument/2006/relationships/slide" Target="/ppt/slides/slide12.xml" Id="rId16" /><Relationship Type="http://schemas.openxmlformats.org/officeDocument/2006/relationships/slide" Target="/ppt/slides/slide16.xml" Id="rId20" /><Relationship Type="http://schemas.openxmlformats.org/officeDocument/2006/relationships/customXml" Target="/customXml/item1.xml" Id="rId1" /><Relationship Type="http://schemas.openxmlformats.org/officeDocument/2006/relationships/slide" Target="/ppt/slides/slide2.xml" Id="rId6" /><Relationship Type="http://schemas.openxmlformats.org/officeDocument/2006/relationships/slide" Target="/ppt/slides/slide7.xml" Id="rId11" /><Relationship Type="http://schemas.openxmlformats.org/officeDocument/2006/relationships/viewProps" Target="/ppt/viewProps.xml" Id="rId24" /><Relationship Type="http://schemas.openxmlformats.org/officeDocument/2006/relationships/slide" Target="/ppt/slides/slide1.xml" Id="rId5" /><Relationship Type="http://schemas.openxmlformats.org/officeDocument/2006/relationships/slide" Target="/ppt/slides/slide11.xml" Id="rId15" /><Relationship Type="http://schemas.openxmlformats.org/officeDocument/2006/relationships/presProps" Target="/ppt/presProps.xml" Id="rId23" /><Relationship Type="http://schemas.openxmlformats.org/officeDocument/2006/relationships/slide" Target="/ppt/slides/slide6.xml" Id="rId10" /><Relationship Type="http://schemas.openxmlformats.org/officeDocument/2006/relationships/slide" Target="/ppt/slides/slide15.xml" Id="rId19" /><Relationship Type="http://schemas.openxmlformats.org/officeDocument/2006/relationships/slideMaster" Target="/ppt/slideMasters/slideMaster1.xml" Id="rId4" /><Relationship Type="http://schemas.openxmlformats.org/officeDocument/2006/relationships/slide" Target="/ppt/slides/slide5.xml" Id="rId9" /><Relationship Type="http://schemas.openxmlformats.org/officeDocument/2006/relationships/slide" Target="/ppt/slides/slide10.xml" Id="rId14" /><Relationship Type="http://schemas.openxmlformats.org/officeDocument/2006/relationships/handoutMaster" Target="/ppt/handoutMasters/handoutMaster1.xml" Id="rId22" /><Relationship Type="http://schemas.microsoft.com/office/2015/10/relationships/revisionInfo" Target="/ppt/revisionInfo.xml" Id="rId27"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7/2/2024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7/2/2024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0686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40448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E8FB1-0A7A-443E-AAF7-31D4FA1AA312}"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87100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AFE8FB1-0A7A-443E-AAF7-31D4FA1AA312}"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68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9AFE8FB1-0A7A-443E-AAF7-31D4FA1AA312}"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9087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13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4.xml" Id="rId4" /></Relationships>
</file>

<file path=ppt/slideMasters/slideMaster1.xml><?xml version="1.0" encoding="utf-8"?>
<p:sldMaster xmlns:p14="http://schemas.microsoft.com/office/powerpoint/2010/main" xmlns:mc="http://schemas.openxmlformats.org/markup-compatibility/2006" xmlns:p15="http://schemas.microsoft.com/office/powerpoint/2012/main"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en-US" smtClean="0"/>
              <a:pPr/>
              <a:t>7/2/2024</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71805945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6"/>
    <p:sldLayoutId id="2147483679" r:id="rId7"/>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39" userDrawn="1">
          <p15:clr>
            <a:srgbClr val="F26B43"/>
          </p15:clr>
        </p15:guide>
      </p15:sldGuideLst>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5.png" Id="rId4" /><Relationship Type="http://schemas.openxmlformats.org/officeDocument/2006/relationships/video" Target="/ppt/media/media1.mp4" Id="rId2" /><Relationship Type="http://schemas.microsoft.com/office/2007/relationships/media" Target="/ppt/media/media1.mp4" Id="rId1" /></Relationships>
</file>

<file path=ppt/slides/_rels/slide13.xml.rels>&#65279;<?xml version="1.0" encoding="utf-8"?><Relationships xmlns="http://schemas.openxmlformats.org/package/2006/relationships"><Relationship Type="http://schemas.openxmlformats.org/officeDocument/2006/relationships/image" Target="/ppt/media/image7.jpeg" Id="rId3" /><Relationship Type="http://schemas.openxmlformats.org/officeDocument/2006/relationships/image" Target="/ppt/media/image6.jpeg" Id="rId2" /><Relationship Type="http://schemas.openxmlformats.org/officeDocument/2006/relationships/slideLayout" Target="/ppt/slideLayouts/slideLayout4.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8.png" Id="rId4" /><Relationship Type="http://schemas.openxmlformats.org/officeDocument/2006/relationships/video" Target="/ppt/media/media2.mp4" Id="rId2" /><Relationship Type="http://schemas.microsoft.com/office/2007/relationships/media" Target="/ppt/media/media2.mp4"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www.tinkercad.com" TargetMode="External" Id="rId3" /><Relationship Type="http://schemas.openxmlformats.org/officeDocument/2006/relationships/hyperlink" Target="https://www.tinkercad.com/things/9J92n3uMeAn-temperature-based-fan-speed-control?sharecode=QhkDj0A40Yz0enFnwR3gm7QjOtCZScPETkdvC0Oz8ZU" TargetMode="External" Id="rId2" /><Relationship Type="http://schemas.openxmlformats.org/officeDocument/2006/relationships/hyperlink" Target="https://youtu.be/uPp99PCcQ6g?si=v6yXfvCNEFblHs3Z" TargetMode="External" Id="rId4" /></Relationships>
</file>

<file path=ppt/slides/_rels/slide16.xml.rels>&#65279;<?xml version="1.0" encoding="utf-8"?><Relationships xmlns="http://schemas.openxmlformats.org/package/2006/relationships"><Relationship Type="http://schemas.openxmlformats.org/officeDocument/2006/relationships/image" Target="/ppt/media/image9.jpeg" Id="rId2" /><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5.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Layout" Target="/ppt/slideLayouts/slideLayout3.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7.xml" Id="rId1" /></Relationships>
</file>

<file path=ppt/slides/_rels/slide9.xml.rels>&#65279;<?xml version="1.0" encoding="utf-8"?><Relationships xmlns="http://schemas.openxmlformats.org/package/2006/relationships"><Relationship Type="http://schemas.openxmlformats.org/officeDocument/2006/relationships/image" Target="/ppt/media/image4.png" Id="rId2" /><Relationship Type="http://schemas.openxmlformats.org/officeDocument/2006/relationships/slideLayout" Target="/ppt/slideLayouts/slideLayout7.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0783" y="2396752"/>
            <a:ext cx="9000264" cy="2163793"/>
          </a:xfrm>
        </p:spPr>
        <p:txBody>
          <a:bodyPr/>
          <a:lstStyle/>
          <a:p>
            <a:pPr algn="ctr"/>
            <a:r>
              <a:rPr lang="en-US" sz="4900" b="1">
                <a:latin typeface="Book Antiqua"/>
                <a:ea typeface="+mj-lt"/>
                <a:cs typeface="+mj-lt"/>
              </a:rPr>
              <a:t>Temperature Based Fan Speed Control Using Arduino</a:t>
            </a:r>
            <a:r>
              <a:rPr lang="en-US" sz="4800" b="1"/>
              <a:t> </a:t>
            </a:r>
          </a:p>
        </p:txBody>
      </p:sp>
      <p:sp>
        <p:nvSpPr>
          <p:cNvPr id="3" name="Subtitle 2"/>
          <p:cNvSpPr>
            <a:spLocks noGrp="1"/>
          </p:cNvSpPr>
          <p:nvPr>
            <p:ph type="subTitle" idx="1"/>
          </p:nvPr>
        </p:nvSpPr>
        <p:spPr>
          <a:xfrm>
            <a:off x="1508150" y="4934195"/>
            <a:ext cx="9143999" cy="1066800"/>
          </a:xfrm>
        </p:spPr>
        <p:txBody>
          <a:bodyPr vert="horz" lIns="91440" tIns="45720" rIns="91440" bIns="45720" rtlCol="0" anchor="t">
            <a:normAutofit/>
          </a:bodyPr>
          <a:lstStyle/>
          <a:p>
            <a:pPr algn="ctr"/>
            <a:r>
              <a:rPr lang="en-US" sz="2800"/>
              <a:t>Godina Ganga Yaswanth Kumar , 2nd </a:t>
            </a:r>
            <a:r>
              <a:rPr lang="en-US" sz="2800" err="1"/>
              <a:t>B.Tech</a:t>
            </a:r>
            <a:r>
              <a:rPr lang="en-US" sz="2800"/>
              <a:t>(ECE)</a:t>
            </a:r>
            <a:endParaRPr lang="en-US"/>
          </a:p>
          <a:p>
            <a:pPr algn="ctr"/>
            <a:r>
              <a:rPr lang="en-US" sz="2800"/>
              <a:t>Mohan Babu University</a:t>
            </a:r>
          </a:p>
        </p:txBody>
      </p:sp>
      <p:sp>
        <p:nvSpPr>
          <p:cNvPr id="4" name="TextBox 3">
            <a:extLst>
              <a:ext uri="{FF2B5EF4-FFF2-40B4-BE49-F238E27FC236}">
                <a16:creationId xmlns:a16="http://schemas.microsoft.com/office/drawing/2014/main" id="{FFFB4FF9-9399-86B5-5BA9-210187C5D72E}"/>
              </a:ext>
            </a:extLst>
          </p:cNvPr>
          <p:cNvSpPr txBox="1"/>
          <p:nvPr/>
        </p:nvSpPr>
        <p:spPr>
          <a:xfrm>
            <a:off x="1507278" y="2395725"/>
            <a:ext cx="3747623" cy="483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2800" b="1" i="1">
                <a:latin typeface="Book Antiqua"/>
              </a:rPr>
              <a:t>Major Project</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0C4D-D9EE-285C-891D-D59232E20F86}"/>
              </a:ext>
            </a:extLst>
          </p:cNvPr>
          <p:cNvSpPr>
            <a:spLocks noGrp="1"/>
          </p:cNvSpPr>
          <p:nvPr>
            <p:ph type="title"/>
          </p:nvPr>
        </p:nvSpPr>
        <p:spPr>
          <a:xfrm>
            <a:off x="1522414" y="689737"/>
            <a:ext cx="9143998" cy="1020762"/>
          </a:xfrm>
        </p:spPr>
        <p:txBody>
          <a:bodyPr>
            <a:normAutofit/>
          </a:bodyPr>
          <a:lstStyle/>
          <a:p>
            <a:r>
              <a:rPr lang="en-US" sz="4400" b="1" u="sng" dirty="0"/>
              <a:t>Working:</a:t>
            </a:r>
          </a:p>
        </p:txBody>
      </p:sp>
      <p:sp>
        <p:nvSpPr>
          <p:cNvPr id="3" name="Content Placeholder 2">
            <a:extLst>
              <a:ext uri="{FF2B5EF4-FFF2-40B4-BE49-F238E27FC236}">
                <a16:creationId xmlns:a16="http://schemas.microsoft.com/office/drawing/2014/main" id="{176BD982-B347-5EF2-46E5-13E427BBB11B}"/>
              </a:ext>
            </a:extLst>
          </p:cNvPr>
          <p:cNvSpPr>
            <a:spLocks noGrp="1"/>
          </p:cNvSpPr>
          <p:nvPr>
            <p:ph idx="1"/>
          </p:nvPr>
        </p:nvSpPr>
        <p:spPr>
          <a:xfrm>
            <a:off x="688745" y="2048837"/>
            <a:ext cx="10638855" cy="4396596"/>
          </a:xfrm>
        </p:spPr>
        <p:txBody>
          <a:bodyPr vert="horz" lIns="91440" tIns="45720" rIns="91440" bIns="45720" rtlCol="0" anchor="t">
            <a:noAutofit/>
          </a:bodyPr>
          <a:lstStyle/>
          <a:p>
            <a:pPr marL="0" indent="0">
              <a:buNone/>
            </a:pPr>
            <a:r>
              <a:rPr lang="en-US" sz="2000" b="1" u="sng" dirty="0">
                <a:latin typeface="Calibri"/>
                <a:ea typeface="+mn-lt"/>
                <a:cs typeface="+mn-lt"/>
              </a:rPr>
              <a:t>Reading Temperature:</a:t>
            </a:r>
          </a:p>
          <a:p>
            <a:pPr>
              <a:buFont typeface="Arial"/>
              <a:buChar char="▪"/>
            </a:pPr>
            <a:r>
              <a:rPr lang="en-US" sz="2000" dirty="0">
                <a:latin typeface="Calibri"/>
                <a:ea typeface="+mn-lt"/>
                <a:cs typeface="+mn-lt"/>
              </a:rPr>
              <a:t>The temperature sensor measures the ambient temperature and outputs an analog voltage proportional to the temperature.</a:t>
            </a:r>
          </a:p>
          <a:p>
            <a:pPr>
              <a:buFont typeface="Arial"/>
              <a:buChar char="▪"/>
            </a:pPr>
            <a:r>
              <a:rPr lang="en-US" sz="2000" dirty="0">
                <a:latin typeface="Calibri"/>
                <a:ea typeface="+mn-lt"/>
                <a:cs typeface="+mn-lt"/>
              </a:rPr>
              <a:t>The Arduino reads this analog voltage through the analog input pin (A0) using the </a:t>
            </a:r>
            <a:r>
              <a:rPr lang="en-US" sz="2000" dirty="0" err="1">
                <a:latin typeface="Calibri"/>
                <a:cs typeface="Calibri"/>
              </a:rPr>
              <a:t>analogRead</a:t>
            </a:r>
            <a:r>
              <a:rPr lang="en-US" sz="2000" dirty="0">
                <a:latin typeface="Calibri"/>
                <a:cs typeface="Calibri"/>
              </a:rPr>
              <a:t>()</a:t>
            </a:r>
            <a:r>
              <a:rPr lang="en-US" sz="2000" dirty="0">
                <a:latin typeface="Calibri"/>
                <a:ea typeface="+mn-lt"/>
                <a:cs typeface="+mn-lt"/>
              </a:rPr>
              <a:t> function.</a:t>
            </a:r>
          </a:p>
          <a:p>
            <a:pPr marL="0" indent="0">
              <a:buNone/>
            </a:pPr>
            <a:r>
              <a:rPr lang="en-US" sz="2000" b="1" u="sng" dirty="0">
                <a:latin typeface="Calibri"/>
                <a:ea typeface="+mn-lt"/>
                <a:cs typeface="+mn-lt"/>
              </a:rPr>
              <a:t>Converting Analog Value to Temperature:</a:t>
            </a:r>
          </a:p>
          <a:p>
            <a:pPr>
              <a:buFont typeface="Arial"/>
              <a:buChar char="▪"/>
            </a:pPr>
            <a:r>
              <a:rPr lang="en-US" sz="2000" dirty="0">
                <a:latin typeface="Calibri"/>
                <a:ea typeface="+mn-lt"/>
                <a:cs typeface="+mn-lt"/>
              </a:rPr>
              <a:t>The analog value read from the sensor is converted to a temperature value (in degrees Celsius) using a conversion formula. For the TMP36 sensor, the formula is:</a:t>
            </a:r>
            <a:endParaRPr lang="en-US">
              <a:latin typeface="Calibri"/>
              <a:cs typeface="Calibri"/>
            </a:endParaRPr>
          </a:p>
          <a:p>
            <a:pPr marL="0" indent="0" algn="ctr">
              <a:buNone/>
            </a:pPr>
            <a:r>
              <a:rPr lang="en-US" sz="2000" dirty="0">
                <a:latin typeface="Calibri"/>
                <a:ea typeface="+mn-lt"/>
                <a:cs typeface="+mn-lt"/>
              </a:rPr>
              <a:t>Temperature = ((analog value*5.0/1024) - 0.5) * 100</a:t>
            </a:r>
          </a:p>
          <a:p>
            <a:pPr marL="0" indent="0">
              <a:buNone/>
            </a:pPr>
            <a:endParaRPr lang="en-US" sz="2000" dirty="0">
              <a:latin typeface="Calibri"/>
              <a:cs typeface="Calibri"/>
            </a:endParaRPr>
          </a:p>
        </p:txBody>
      </p:sp>
    </p:spTree>
    <p:extLst>
      <p:ext uri="{BB962C8B-B14F-4D97-AF65-F5344CB8AC3E}">
        <p14:creationId xmlns:p14="http://schemas.microsoft.com/office/powerpoint/2010/main" val="1137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7CD97-2727-0CCB-1FCB-3B23B4B5A37D}"/>
              </a:ext>
            </a:extLst>
          </p:cNvPr>
          <p:cNvSpPr>
            <a:spLocks noGrp="1"/>
          </p:cNvSpPr>
          <p:nvPr>
            <p:ph idx="4294967295"/>
          </p:nvPr>
        </p:nvSpPr>
        <p:spPr>
          <a:xfrm>
            <a:off x="733054" y="539150"/>
            <a:ext cx="10523868" cy="5748070"/>
          </a:xfrm>
        </p:spPr>
        <p:txBody>
          <a:bodyPr vert="horz" lIns="91440" tIns="45720" rIns="91440" bIns="45720" rtlCol="0" anchor="t">
            <a:normAutofit/>
          </a:bodyPr>
          <a:lstStyle/>
          <a:p>
            <a:pPr marL="0" indent="0">
              <a:buFont typeface="Arial" pitchFamily="34" charset="0"/>
              <a:buNone/>
            </a:pPr>
            <a:r>
              <a:rPr lang="en-US" sz="2000" b="1" u="sng" dirty="0">
                <a:latin typeface="Calibri"/>
                <a:cs typeface="Calibri"/>
              </a:rPr>
              <a:t>Mapping Temperature to Fan Speed:</a:t>
            </a:r>
            <a:endParaRPr lang="en-US" sz="2000" u="sng">
              <a:latin typeface="Calibri"/>
              <a:cs typeface="Calibri"/>
            </a:endParaRPr>
          </a:p>
          <a:p>
            <a:pPr>
              <a:buFont typeface="Arial,Sans-Serif" pitchFamily="34" charset="0"/>
            </a:pPr>
            <a:r>
              <a:rPr lang="en-US" sz="2000" dirty="0">
                <a:latin typeface="Calibri"/>
                <a:cs typeface="Calibri"/>
              </a:rPr>
              <a:t>The temperature value is mapped to a PWM value (0 to 255) using the map() function. The PWM value determines the speed of the fan.</a:t>
            </a:r>
          </a:p>
          <a:p>
            <a:pPr>
              <a:buFont typeface="Arial,Sans-Serif" pitchFamily="34" charset="0"/>
            </a:pPr>
            <a:r>
              <a:rPr lang="en-US" sz="2000" dirty="0">
                <a:latin typeface="Calibri"/>
                <a:cs typeface="Calibri"/>
              </a:rPr>
              <a:t>The map() function linearly maps the temperature range (e.g., 20°C to 50°C) to the PWM range.</a:t>
            </a:r>
          </a:p>
          <a:p>
            <a:pPr marL="0" indent="0">
              <a:buNone/>
            </a:pPr>
            <a:r>
              <a:rPr lang="en-US" sz="2000" b="1" u="sng" dirty="0">
                <a:latin typeface="Calibri"/>
                <a:cs typeface="Calibri"/>
              </a:rPr>
              <a:t>Controlling Fan Speed:</a:t>
            </a:r>
            <a:endParaRPr lang="en-US" sz="2000" u="sng">
              <a:latin typeface="Calibri"/>
              <a:cs typeface="Calibri"/>
            </a:endParaRPr>
          </a:p>
          <a:p>
            <a:pPr>
              <a:buFont typeface="Arial,Sans-Serif" pitchFamily="34" charset="0"/>
            </a:pPr>
            <a:r>
              <a:rPr lang="en-US" sz="2000" dirty="0">
                <a:latin typeface="Calibri"/>
                <a:cs typeface="Calibri"/>
              </a:rPr>
              <a:t>The Arduino outputs a PWM signal to the motor driver's ENA pin to control the speed of the fan.</a:t>
            </a:r>
          </a:p>
          <a:p>
            <a:pPr>
              <a:buFont typeface="Arial,Sans-Serif" pitchFamily="34" charset="0"/>
            </a:pPr>
            <a:r>
              <a:rPr lang="en-US" sz="2000" dirty="0">
                <a:latin typeface="Calibri"/>
                <a:cs typeface="Calibri"/>
              </a:rPr>
              <a:t>The IN1 and IN2 pins of the motor driver determine the direction of the fan. For this setup, they are set to spin the fan in one direction.</a:t>
            </a:r>
          </a:p>
          <a:p>
            <a:pPr marL="0" indent="0">
              <a:buNone/>
            </a:pPr>
            <a:r>
              <a:rPr lang="en-US" sz="2000" b="1" u="sng" dirty="0">
                <a:latin typeface="Calibri"/>
                <a:cs typeface="Calibri"/>
              </a:rPr>
              <a:t>Motor Driver Operation:</a:t>
            </a:r>
          </a:p>
          <a:p>
            <a:pPr>
              <a:buFont typeface="Arial"/>
              <a:buChar char="▪"/>
            </a:pPr>
            <a:r>
              <a:rPr lang="en-US" sz="2000" dirty="0">
                <a:latin typeface="Calibri"/>
                <a:ea typeface="+mn-lt"/>
                <a:cs typeface="+mn-lt"/>
              </a:rPr>
              <a:t>The L293D motor driver receives control signals from the Arduino and powers the fan using the external 9V battery.</a:t>
            </a:r>
            <a:endParaRPr lang="en-US">
              <a:latin typeface="Calibri"/>
              <a:ea typeface="+mn-lt"/>
              <a:cs typeface="+mn-lt"/>
            </a:endParaRPr>
          </a:p>
          <a:p>
            <a:pPr>
              <a:buFont typeface="Arial"/>
              <a:buChar char="▪"/>
            </a:pPr>
            <a:r>
              <a:rPr lang="en-US" sz="2000" dirty="0">
                <a:latin typeface="Calibri"/>
                <a:ea typeface="+mn-lt"/>
                <a:cs typeface="+mn-lt"/>
              </a:rPr>
              <a:t>The fan speed varies according to the PWM signal sent to the ENA pin.</a:t>
            </a:r>
            <a:endParaRPr lang="en-US">
              <a:latin typeface="Calibri"/>
              <a:cs typeface="Calibri"/>
            </a:endParaRPr>
          </a:p>
          <a:p>
            <a:pPr marL="0" indent="0">
              <a:buNone/>
            </a:pPr>
            <a:endParaRPr lang="en-US" sz="2000" b="1" u="sng" dirty="0">
              <a:latin typeface="Calibri"/>
              <a:cs typeface="Calibri"/>
            </a:endParaRPr>
          </a:p>
        </p:txBody>
      </p:sp>
    </p:spTree>
    <p:extLst>
      <p:ext uri="{BB962C8B-B14F-4D97-AF65-F5344CB8AC3E}">
        <p14:creationId xmlns:p14="http://schemas.microsoft.com/office/powerpoint/2010/main" val="356220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mperature fan speed simulation">
            <a:hlinkClick r:id="" action="ppaction://media"/>
            <a:extLst>
              <a:ext uri="{FF2B5EF4-FFF2-40B4-BE49-F238E27FC236}">
                <a16:creationId xmlns:a16="http://schemas.microsoft.com/office/drawing/2014/main" id="{54A38211-A0AE-1258-6358-B55204A86E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3611" y="1072133"/>
            <a:ext cx="10975909" cy="5888966"/>
          </a:xfrm>
          <a:prstGeom prst="rect">
            <a:avLst/>
          </a:prstGeom>
        </p:spPr>
      </p:pic>
      <p:sp>
        <p:nvSpPr>
          <p:cNvPr id="13" name="TextBox 12">
            <a:extLst>
              <a:ext uri="{FF2B5EF4-FFF2-40B4-BE49-F238E27FC236}">
                <a16:creationId xmlns:a16="http://schemas.microsoft.com/office/drawing/2014/main" id="{A019D9EB-02B2-F448-F758-DD906720135A}"/>
              </a:ext>
            </a:extLst>
          </p:cNvPr>
          <p:cNvSpPr txBox="1"/>
          <p:nvPr/>
        </p:nvSpPr>
        <p:spPr>
          <a:xfrm>
            <a:off x="1594661" y="200633"/>
            <a:ext cx="89642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4000" b="1" u="sng" dirty="0">
                <a:latin typeface="Book Antiqua"/>
              </a:rPr>
              <a:t>Simulation Video:</a:t>
            </a:r>
            <a:endParaRPr lang="en-US"/>
          </a:p>
        </p:txBody>
      </p:sp>
    </p:spTree>
    <p:extLst>
      <p:ext uri="{BB962C8B-B14F-4D97-AF65-F5344CB8AC3E}">
        <p14:creationId xmlns:p14="http://schemas.microsoft.com/office/powerpoint/2010/main" val="289453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34BC-D8F1-19E7-FB41-A601F6BA4FE7}"/>
              </a:ext>
            </a:extLst>
          </p:cNvPr>
          <p:cNvSpPr>
            <a:spLocks noGrp="1"/>
          </p:cNvSpPr>
          <p:nvPr>
            <p:ph type="title"/>
          </p:nvPr>
        </p:nvSpPr>
        <p:spPr>
          <a:xfrm>
            <a:off x="1522414" y="689737"/>
            <a:ext cx="9143998" cy="1020762"/>
          </a:xfrm>
        </p:spPr>
        <p:txBody>
          <a:bodyPr>
            <a:normAutofit/>
          </a:bodyPr>
          <a:lstStyle/>
          <a:p>
            <a:r>
              <a:rPr lang="en-US" sz="4400" b="1" u="sng" dirty="0"/>
              <a:t>Circuit Images:</a:t>
            </a:r>
          </a:p>
        </p:txBody>
      </p:sp>
      <p:pic>
        <p:nvPicPr>
          <p:cNvPr id="5" name="Content Placeholder 4" descr="A computer with wires and a circuit board&#10;&#10;Description automatically generated">
            <a:extLst>
              <a:ext uri="{FF2B5EF4-FFF2-40B4-BE49-F238E27FC236}">
                <a16:creationId xmlns:a16="http://schemas.microsoft.com/office/drawing/2014/main" id="{39A8294E-9FFF-1960-3588-9FDF9F903C28}"/>
              </a:ext>
            </a:extLst>
          </p:cNvPr>
          <p:cNvPicPr>
            <a:picLocks noGrp="1" noChangeAspect="1"/>
          </p:cNvPicPr>
          <p:nvPr>
            <p:ph sz="half" idx="1"/>
          </p:nvPr>
        </p:nvPicPr>
        <p:blipFill>
          <a:blip r:embed="rId2"/>
          <a:stretch>
            <a:fillRect/>
          </a:stretch>
        </p:blipFill>
        <p:spPr>
          <a:xfrm>
            <a:off x="1522988" y="1921175"/>
            <a:ext cx="4576557" cy="4234849"/>
          </a:xfrm>
        </p:spPr>
      </p:pic>
      <p:pic>
        <p:nvPicPr>
          <p:cNvPr id="6" name="Content Placeholder 5" descr="A circuit board with wires and a fan&#10;&#10;Description automatically generated">
            <a:extLst>
              <a:ext uri="{FF2B5EF4-FFF2-40B4-BE49-F238E27FC236}">
                <a16:creationId xmlns:a16="http://schemas.microsoft.com/office/drawing/2014/main" id="{D8942AF8-265C-93AC-7C5A-6D54A875ED85}"/>
              </a:ext>
            </a:extLst>
          </p:cNvPr>
          <p:cNvPicPr>
            <a:picLocks noGrp="1" noChangeAspect="1"/>
          </p:cNvPicPr>
          <p:nvPr>
            <p:ph sz="half" idx="2"/>
          </p:nvPr>
        </p:nvPicPr>
        <p:blipFill>
          <a:blip r:embed="rId3"/>
          <a:stretch>
            <a:fillRect/>
          </a:stretch>
        </p:blipFill>
        <p:spPr>
          <a:xfrm>
            <a:off x="6218195" y="1921239"/>
            <a:ext cx="4418447" cy="4206094"/>
          </a:xfrm>
        </p:spPr>
      </p:pic>
    </p:spTree>
    <p:extLst>
      <p:ext uri="{BB962C8B-B14F-4D97-AF65-F5344CB8AC3E}">
        <p14:creationId xmlns:p14="http://schemas.microsoft.com/office/powerpoint/2010/main" val="16651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B25A1-1CFA-7B71-5AD6-5BFFEC7E228A}"/>
              </a:ext>
            </a:extLst>
          </p:cNvPr>
          <p:cNvSpPr txBox="1"/>
          <p:nvPr/>
        </p:nvSpPr>
        <p:spPr>
          <a:xfrm>
            <a:off x="864836" y="257933"/>
            <a:ext cx="10287000" cy="775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4800" b="1" u="sng" dirty="0">
                <a:latin typeface="Courier New"/>
                <a:cs typeface="Courier New"/>
              </a:rPr>
              <a:t>Circuit Working Video:</a:t>
            </a:r>
            <a:endParaRPr lang="en-US" u="sng">
              <a:latin typeface="Courier New"/>
              <a:cs typeface="Courier New"/>
            </a:endParaRPr>
          </a:p>
        </p:txBody>
      </p:sp>
      <p:pic>
        <p:nvPicPr>
          <p:cNvPr id="3" name="Temperature fan speed simulation offline">
            <a:hlinkClick r:id="" action="ppaction://media"/>
            <a:extLst>
              <a:ext uri="{FF2B5EF4-FFF2-40B4-BE49-F238E27FC236}">
                <a16:creationId xmlns:a16="http://schemas.microsoft.com/office/drawing/2014/main" id="{1FB6F098-E386-7A32-D066-36DF1D6120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5032" y="1160287"/>
            <a:ext cx="9750425" cy="5357813"/>
          </a:xfrm>
          <a:prstGeom prst="rect">
            <a:avLst/>
          </a:prstGeom>
        </p:spPr>
      </p:pic>
    </p:spTree>
    <p:extLst>
      <p:ext uri="{BB962C8B-B14F-4D97-AF65-F5344CB8AC3E}">
        <p14:creationId xmlns:p14="http://schemas.microsoft.com/office/powerpoint/2010/main" val="217406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04748B0-5D9C-1D17-4A63-F0FDA36FD8D7}"/>
              </a:ext>
            </a:extLst>
          </p:cNvPr>
          <p:cNvSpPr>
            <a:spLocks noGrp="1"/>
          </p:cNvSpPr>
          <p:nvPr>
            <p:ph idx="1"/>
          </p:nvPr>
        </p:nvSpPr>
        <p:spPr>
          <a:xfrm>
            <a:off x="1622733" y="1550321"/>
            <a:ext cx="8899649" cy="4022785"/>
          </a:xfrm>
        </p:spPr>
        <p:txBody>
          <a:bodyPr vert="horz" lIns="91440" tIns="45720" rIns="91440" bIns="45720" rtlCol="0" anchor="t">
            <a:noAutofit/>
          </a:bodyPr>
          <a:lstStyle/>
          <a:p>
            <a:pPr marL="0" indent="0" algn="just">
              <a:buNone/>
            </a:pPr>
            <a:r>
              <a:rPr lang="en-US" sz="2800" dirty="0">
                <a:latin typeface="Book Antiqua"/>
                <a:hlinkClick r:id="rId2"/>
              </a:rPr>
              <a:t>Thinkercad File</a:t>
            </a:r>
            <a:r>
              <a:rPr lang="en-US" sz="2800" dirty="0">
                <a:latin typeface="Book Antiqua"/>
              </a:rPr>
              <a:t> :- This link will take you to the Circuit diagram where you can see the circuit, Arduino code of the project and simulate it in </a:t>
            </a:r>
            <a:r>
              <a:rPr lang="en-US" sz="2800" dirty="0" err="1">
                <a:latin typeface="Book Antiqua"/>
              </a:rPr>
              <a:t>thinkercad</a:t>
            </a:r>
            <a:r>
              <a:rPr lang="en-US" sz="2800" dirty="0">
                <a:latin typeface="Book Antiqua"/>
              </a:rPr>
              <a:t> website.</a:t>
            </a:r>
          </a:p>
          <a:p>
            <a:pPr marL="0" indent="0" algn="just">
              <a:buNone/>
            </a:pPr>
            <a:r>
              <a:rPr lang="en-US" sz="2800" dirty="0">
                <a:solidFill>
                  <a:srgbClr val="FFFFFF"/>
                </a:solidFill>
                <a:latin typeface="Book Antiqua"/>
                <a:hlinkClick r:id="rId3"/>
              </a:rPr>
              <a:t>Thinkercad</a:t>
            </a:r>
            <a:r>
              <a:rPr lang="en-US" sz="2800" dirty="0">
                <a:solidFill>
                  <a:srgbClr val="FFFFFF"/>
                </a:solidFill>
                <a:latin typeface="Book Antiqua"/>
              </a:rPr>
              <a:t> :-  This link will take you to the </a:t>
            </a:r>
            <a:r>
              <a:rPr lang="en-US" sz="2800" dirty="0" err="1">
                <a:solidFill>
                  <a:srgbClr val="FFFFFF"/>
                </a:solidFill>
                <a:latin typeface="Book Antiqua"/>
              </a:rPr>
              <a:t>thinkercad</a:t>
            </a:r>
            <a:r>
              <a:rPr lang="en-US" sz="2800" dirty="0">
                <a:solidFill>
                  <a:srgbClr val="FFFFFF"/>
                </a:solidFill>
                <a:latin typeface="Book Antiqua"/>
              </a:rPr>
              <a:t> website. </a:t>
            </a:r>
            <a:r>
              <a:rPr lang="en-US" sz="2800" dirty="0" err="1">
                <a:solidFill>
                  <a:srgbClr val="FFFFFF"/>
                </a:solidFill>
                <a:latin typeface="Book Antiqua"/>
              </a:rPr>
              <a:t>SignUp</a:t>
            </a:r>
            <a:r>
              <a:rPr lang="en-US" sz="2800" dirty="0">
                <a:solidFill>
                  <a:srgbClr val="FFFFFF"/>
                </a:solidFill>
                <a:latin typeface="Book Antiqua"/>
              </a:rPr>
              <a:t>/Login to create your circuits or designs and simulate them for  free.</a:t>
            </a:r>
          </a:p>
          <a:p>
            <a:pPr marL="0" indent="0" algn="just">
              <a:buNone/>
            </a:pPr>
            <a:r>
              <a:rPr lang="en-US" sz="2800" dirty="0">
                <a:latin typeface="Book Antiqua"/>
                <a:hlinkClick r:id="rId4"/>
              </a:rPr>
              <a:t>Youtube Video</a:t>
            </a:r>
            <a:r>
              <a:rPr lang="en-US" sz="2800" dirty="0">
                <a:latin typeface="Book Antiqua"/>
              </a:rPr>
              <a:t> :- This is the link for the </a:t>
            </a:r>
            <a:r>
              <a:rPr lang="en-US" sz="2800" dirty="0" err="1">
                <a:latin typeface="Book Antiqua"/>
              </a:rPr>
              <a:t>youtube</a:t>
            </a:r>
            <a:r>
              <a:rPr lang="en-US" sz="2800" dirty="0">
                <a:latin typeface="Book Antiqua"/>
              </a:rPr>
              <a:t> video of </a:t>
            </a:r>
            <a:r>
              <a:rPr lang="en-US" sz="2800" dirty="0">
                <a:latin typeface="Book Antiqua"/>
                <a:ea typeface="+mn-lt"/>
                <a:cs typeface="+mn-lt"/>
              </a:rPr>
              <a:t>Temperature Based Fan</a:t>
            </a:r>
            <a:r>
              <a:rPr lang="en-US" sz="3500" dirty="0">
                <a:latin typeface="Book Antiqua"/>
                <a:ea typeface="+mn-lt"/>
                <a:cs typeface="+mn-lt"/>
              </a:rPr>
              <a:t> Speed Control Using Arduino</a:t>
            </a:r>
            <a:endParaRPr lang="en-US" sz="3500" dirty="0">
              <a:latin typeface="Book Antiqua"/>
            </a:endParaRPr>
          </a:p>
        </p:txBody>
      </p:sp>
      <p:sp>
        <p:nvSpPr>
          <p:cNvPr id="7" name="Title 6">
            <a:extLst>
              <a:ext uri="{FF2B5EF4-FFF2-40B4-BE49-F238E27FC236}">
                <a16:creationId xmlns:a16="http://schemas.microsoft.com/office/drawing/2014/main" id="{A7F5CF55-A026-6279-2430-A1C213B20DAE}"/>
              </a:ext>
            </a:extLst>
          </p:cNvPr>
          <p:cNvSpPr>
            <a:spLocks noGrp="1"/>
          </p:cNvSpPr>
          <p:nvPr>
            <p:ph type="title"/>
          </p:nvPr>
        </p:nvSpPr>
        <p:spPr/>
        <p:txBody>
          <a:bodyPr>
            <a:normAutofit/>
          </a:bodyPr>
          <a:lstStyle/>
          <a:p>
            <a:r>
              <a:rPr lang="en-US" sz="4400" u="sng"/>
              <a:t>Important URL's:</a:t>
            </a:r>
            <a:endParaRPr lang="en-US"/>
          </a:p>
        </p:txBody>
      </p:sp>
    </p:spTree>
    <p:extLst>
      <p:ext uri="{BB962C8B-B14F-4D97-AF65-F5344CB8AC3E}">
        <p14:creationId xmlns:p14="http://schemas.microsoft.com/office/powerpoint/2010/main" val="209241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1080P, 2K, 4K, 5K HD wallpapers ...">
            <a:extLst>
              <a:ext uri="{FF2B5EF4-FFF2-40B4-BE49-F238E27FC236}">
                <a16:creationId xmlns:a16="http://schemas.microsoft.com/office/drawing/2014/main" id="{CF83CFDF-1559-5D2A-6138-2327C0B74CDE}"/>
              </a:ext>
            </a:extLst>
          </p:cNvPr>
          <p:cNvPicPr>
            <a:picLocks noGrp="1" noChangeAspect="1"/>
          </p:cNvPicPr>
          <p:nvPr>
            <p:ph idx="1"/>
          </p:nvPr>
        </p:nvPicPr>
        <p:blipFill>
          <a:blip r:embed="rId2"/>
          <a:stretch>
            <a:fillRect/>
          </a:stretch>
        </p:blipFill>
        <p:spPr>
          <a:xfrm>
            <a:off x="6702" y="3164"/>
            <a:ext cx="12186665" cy="6861412"/>
          </a:xfrm>
        </p:spPr>
      </p:pic>
    </p:spTree>
    <p:extLst>
      <p:ext uri="{BB962C8B-B14F-4D97-AF65-F5344CB8AC3E}">
        <p14:creationId xmlns:p14="http://schemas.microsoft.com/office/powerpoint/2010/main" val="45458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lang="en-US" sz="4000"/>
              <a:t>INTRODUCTION</a:t>
            </a:r>
            <a:endParaRPr lang="en-US"/>
          </a:p>
        </p:txBody>
      </p:sp>
      <p:sp>
        <p:nvSpPr>
          <p:cNvPr id="14" name="Content Placeholder 13"/>
          <p:cNvSpPr>
            <a:spLocks noGrp="1"/>
          </p:cNvSpPr>
          <p:nvPr>
            <p:ph idx="1"/>
          </p:nvPr>
        </p:nvSpPr>
        <p:spPr>
          <a:xfrm>
            <a:off x="832481" y="1876466"/>
            <a:ext cx="10495119" cy="4267200"/>
          </a:xfrm>
        </p:spPr>
        <p:txBody>
          <a:bodyPr vert="horz" lIns="91440" tIns="45720" rIns="91440" bIns="45720" rtlCol="0" anchor="t">
            <a:noAutofit/>
          </a:bodyPr>
          <a:lstStyle/>
          <a:p>
            <a:pPr algn="just">
              <a:buNone/>
            </a:pPr>
            <a:r>
              <a:rPr lang="en-US" sz="2600">
                <a:ea typeface="+mn-lt"/>
                <a:cs typeface="+mn-lt"/>
              </a:rPr>
              <a:t>In our project, "Temperature Based Fan Speed Control Using Arduino," we'll harness the power of an Arduino microcontroller to create a smart fan system. This project utilizes the processing power of an Arduino to read data from a temperature sensor. Based on this data and pre-programmed settings, the Arduino dynamically adjusts the fan speed. As the temperature climbs, the Arduino instructs the fan to ramp up, providing a refreshing breeze when it's hot and a quieter operation at cooler temperatures. This not only enhances comfort but also promotes energy efficiency by running the fan only as much as needed. With its relative ease of construction and the power of Arduino, this project allows you to build a smart fan system that automatically adapts to your environment.</a:t>
            </a:r>
            <a:endParaRPr lang="en-US">
              <a:ea typeface="+mn-lt"/>
              <a:cs typeface="+mn-lt"/>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04748B0-5D9C-1D17-4A63-F0FDA36FD8D7}"/>
              </a:ext>
            </a:extLst>
          </p:cNvPr>
          <p:cNvSpPr>
            <a:spLocks noGrp="1"/>
          </p:cNvSpPr>
          <p:nvPr>
            <p:ph idx="1"/>
          </p:nvPr>
        </p:nvSpPr>
        <p:spPr>
          <a:xfrm>
            <a:off x="935266" y="1955571"/>
            <a:ext cx="10293889" cy="3548333"/>
          </a:xfrm>
        </p:spPr>
        <p:txBody>
          <a:bodyPr vert="horz" lIns="91440" tIns="45720" rIns="91440" bIns="45720" rtlCol="0" anchor="t">
            <a:normAutofit/>
          </a:bodyPr>
          <a:lstStyle/>
          <a:p>
            <a:pPr marL="0" indent="0" algn="just">
              <a:buNone/>
            </a:pPr>
            <a:r>
              <a:rPr lang="en-US" sz="3000">
                <a:ea typeface="+mn-lt"/>
                <a:cs typeface="+mn-lt"/>
              </a:rPr>
              <a:t>The aim of this project is to design and implement a temperature-based fan speed control system using an Arduino microcontroller. The system will automatically adjust the fan speed in response to changes in ambient temperature, ensuring efficient cooling and energy conservation. This project seeks to provide a practical and intelligent solution for temperature regulation in various environments, including electronic devices, residential spaces, and industrial applications.</a:t>
            </a:r>
            <a:endParaRPr lang="en-US">
              <a:ea typeface="+mn-lt"/>
              <a:cs typeface="+mn-lt"/>
            </a:endParaRPr>
          </a:p>
        </p:txBody>
      </p:sp>
      <p:sp>
        <p:nvSpPr>
          <p:cNvPr id="7" name="Title 6">
            <a:extLst>
              <a:ext uri="{FF2B5EF4-FFF2-40B4-BE49-F238E27FC236}">
                <a16:creationId xmlns:a16="http://schemas.microsoft.com/office/drawing/2014/main" id="{A7F5CF55-A026-6279-2430-A1C213B20DAE}"/>
              </a:ext>
            </a:extLst>
          </p:cNvPr>
          <p:cNvSpPr>
            <a:spLocks noGrp="1"/>
          </p:cNvSpPr>
          <p:nvPr>
            <p:ph type="title"/>
          </p:nvPr>
        </p:nvSpPr>
        <p:spPr/>
        <p:txBody>
          <a:bodyPr>
            <a:normAutofit/>
          </a:bodyPr>
          <a:lstStyle/>
          <a:p>
            <a:pPr algn="ctr"/>
            <a:r>
              <a:rPr lang="en-US" sz="6000"/>
              <a:t>AIM</a:t>
            </a:r>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CF50E7-EBDF-C31A-4901-35C175775FBA}"/>
              </a:ext>
            </a:extLst>
          </p:cNvPr>
          <p:cNvSpPr>
            <a:spLocks noGrp="1"/>
          </p:cNvSpPr>
          <p:nvPr>
            <p:ph sz="half" idx="1"/>
          </p:nvPr>
        </p:nvSpPr>
        <p:spPr>
          <a:xfrm>
            <a:off x="1524066" y="1949468"/>
            <a:ext cx="9134144" cy="4641011"/>
          </a:xfrm>
        </p:spPr>
        <p:txBody>
          <a:bodyPr vert="horz" lIns="91440" tIns="45720" rIns="91440" bIns="45720" rtlCol="0" anchor="t">
            <a:noAutofit/>
          </a:bodyPr>
          <a:lstStyle/>
          <a:p>
            <a:pPr>
              <a:buFont typeface="Wingdings" pitchFamily="34" charset="0"/>
              <a:buChar char="Ø"/>
            </a:pPr>
            <a:r>
              <a:rPr lang="en-US" sz="2800" dirty="0">
                <a:latin typeface="Book Antiqua"/>
                <a:ea typeface="+mn-lt"/>
                <a:cs typeface="+mn-lt"/>
              </a:rPr>
              <a:t>Arduino Uno board</a:t>
            </a:r>
            <a:endParaRPr lang="en-US" sz="2800">
              <a:latin typeface="Book Antiqua"/>
              <a:cs typeface="Courier New"/>
            </a:endParaRPr>
          </a:p>
          <a:p>
            <a:pPr>
              <a:buFont typeface="Wingdings" pitchFamily="34" charset="0"/>
              <a:buChar char="Ø"/>
            </a:pPr>
            <a:r>
              <a:rPr lang="en-US" sz="2800" dirty="0">
                <a:latin typeface="Book Antiqua"/>
                <a:ea typeface="+mn-lt"/>
                <a:cs typeface="+mn-lt"/>
              </a:rPr>
              <a:t>Breadboard</a:t>
            </a:r>
            <a:endParaRPr lang="en-US" sz="2800">
              <a:latin typeface="Book Antiqua"/>
              <a:cs typeface="Courier New"/>
            </a:endParaRPr>
          </a:p>
          <a:p>
            <a:pPr>
              <a:buFont typeface="Wingdings" pitchFamily="34" charset="0"/>
              <a:buChar char="Ø"/>
            </a:pPr>
            <a:r>
              <a:rPr lang="en-US" sz="2800" dirty="0">
                <a:latin typeface="Book Antiqua"/>
                <a:ea typeface="+mn-lt"/>
                <a:cs typeface="+mn-lt"/>
              </a:rPr>
              <a:t>DC Motor</a:t>
            </a:r>
            <a:endParaRPr lang="en-US" sz="2800">
              <a:latin typeface="Book Antiqua"/>
              <a:cs typeface="Courier New"/>
            </a:endParaRPr>
          </a:p>
          <a:p>
            <a:pPr>
              <a:buFont typeface="Wingdings" pitchFamily="34" charset="0"/>
              <a:buChar char="Ø"/>
            </a:pPr>
            <a:r>
              <a:rPr lang="en-US" sz="2800" dirty="0">
                <a:latin typeface="Book Antiqua"/>
                <a:ea typeface="+mn-lt"/>
                <a:cs typeface="+mn-lt"/>
              </a:rPr>
              <a:t>L293D Motor Driver IC</a:t>
            </a:r>
            <a:endParaRPr lang="en-US" sz="2800">
              <a:latin typeface="Book Antiqua"/>
              <a:cs typeface="Courier New"/>
            </a:endParaRPr>
          </a:p>
          <a:p>
            <a:pPr>
              <a:buFont typeface="Wingdings" pitchFamily="34" charset="0"/>
              <a:buChar char="Ø"/>
            </a:pPr>
            <a:r>
              <a:rPr lang="en-US" sz="2800" dirty="0">
                <a:latin typeface="Book Antiqua"/>
                <a:ea typeface="+mn-lt"/>
                <a:cs typeface="+mn-lt"/>
              </a:rPr>
              <a:t>LM35  Temperature Sensor</a:t>
            </a:r>
            <a:endParaRPr lang="en-US" sz="2800">
              <a:latin typeface="Book Antiqua"/>
              <a:cs typeface="Courier New"/>
            </a:endParaRPr>
          </a:p>
          <a:p>
            <a:pPr>
              <a:buFont typeface="Wingdings" pitchFamily="34" charset="0"/>
              <a:buChar char="Ø"/>
            </a:pPr>
            <a:r>
              <a:rPr lang="en-US" sz="2800" dirty="0">
                <a:latin typeface="Book Antiqua"/>
                <a:ea typeface="+mn-lt"/>
                <a:cs typeface="+mn-lt"/>
              </a:rPr>
              <a:t>9V Battery with a connector</a:t>
            </a:r>
            <a:endParaRPr lang="en-US" sz="2800">
              <a:latin typeface="Book Antiqua"/>
              <a:cs typeface="Courier New"/>
            </a:endParaRPr>
          </a:p>
          <a:p>
            <a:pPr>
              <a:buFont typeface="Wingdings" pitchFamily="34" charset="0"/>
              <a:buChar char="Ø"/>
            </a:pPr>
            <a:r>
              <a:rPr lang="en-US" sz="2800" dirty="0">
                <a:latin typeface="Book Antiqua"/>
                <a:ea typeface="+mn-lt"/>
                <a:cs typeface="+mn-lt"/>
              </a:rPr>
              <a:t>Jumper Wires</a:t>
            </a:r>
            <a:endParaRPr lang="en-US" sz="2800">
              <a:latin typeface="Book Antiqua"/>
              <a:cs typeface="Courier New"/>
            </a:endParaRPr>
          </a:p>
          <a:p>
            <a:pPr>
              <a:buFont typeface="Wingdings" pitchFamily="34" charset="0"/>
              <a:buChar char="Ø"/>
            </a:pPr>
            <a:endParaRPr lang="en-US" sz="2000" dirty="0">
              <a:latin typeface="Courier New"/>
              <a:cs typeface="Courier New"/>
            </a:endParaRPr>
          </a:p>
        </p:txBody>
      </p:sp>
      <p:sp>
        <p:nvSpPr>
          <p:cNvPr id="10" name="Title 9">
            <a:extLst>
              <a:ext uri="{FF2B5EF4-FFF2-40B4-BE49-F238E27FC236}">
                <a16:creationId xmlns:a16="http://schemas.microsoft.com/office/drawing/2014/main" id="{842D0A63-7530-25FC-9100-47325EEEB463}"/>
              </a:ext>
            </a:extLst>
          </p:cNvPr>
          <p:cNvSpPr>
            <a:spLocks noGrp="1"/>
          </p:cNvSpPr>
          <p:nvPr>
            <p:ph type="title"/>
          </p:nvPr>
        </p:nvSpPr>
        <p:spPr/>
        <p:txBody>
          <a:bodyPr>
            <a:normAutofit/>
          </a:bodyPr>
          <a:lstStyle/>
          <a:p>
            <a:r>
              <a:rPr lang="en-US" sz="4500"/>
              <a:t>Apparatus Required:</a:t>
            </a:r>
          </a:p>
        </p:txBody>
      </p:sp>
      <p:sp>
        <p:nvSpPr>
          <p:cNvPr id="12" name="Content Placeholder 11">
            <a:extLst>
              <a:ext uri="{FF2B5EF4-FFF2-40B4-BE49-F238E27FC236}">
                <a16:creationId xmlns:a16="http://schemas.microsoft.com/office/drawing/2014/main" id="{89F2A4AE-E3F0-8724-9805-6D82F01E7EA2}"/>
              </a:ext>
            </a:extLst>
          </p:cNvPr>
          <p:cNvSpPr>
            <a:spLocks noGrp="1"/>
          </p:cNvSpPr>
          <p:nvPr>
            <p:ph sz="half" idx="2"/>
          </p:nvPr>
        </p:nvSpPr>
        <p:spPr>
          <a:xfrm>
            <a:off x="13151799" y="2695755"/>
            <a:ext cx="4419598" cy="4267200"/>
          </a:xfrm>
        </p:spPr>
        <p:txBody>
          <a:bodyPr vert="horz" lIns="91440" tIns="45720" rIns="91440" bIns="45720" rtlCol="0" anchor="t">
            <a:normAutofit/>
          </a:bodyPr>
          <a:lstStyle/>
          <a:p>
            <a:pPr marL="0" indent="0">
              <a:buNone/>
            </a:pPr>
            <a:endParaRPr lang="en-US" sz="2000"/>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046" y="7704751"/>
            <a:ext cx="9144000" cy="841076"/>
          </a:xfrm>
        </p:spPr>
        <p:txBody>
          <a:bodyPr/>
          <a:lstStyle/>
          <a:p>
            <a:pPr algn="ctr"/>
            <a:r>
              <a:rPr lang="en-US"/>
              <a:t>Schematic Sketch</a:t>
            </a:r>
          </a:p>
        </p:txBody>
      </p:sp>
      <p:sp>
        <p:nvSpPr>
          <p:cNvPr id="3" name="Text Placeholder 2"/>
          <p:cNvSpPr>
            <a:spLocks noGrp="1"/>
          </p:cNvSpPr>
          <p:nvPr>
            <p:ph type="body" idx="1"/>
          </p:nvPr>
        </p:nvSpPr>
        <p:spPr>
          <a:xfrm>
            <a:off x="-2273738" y="7176742"/>
            <a:ext cx="9143999" cy="1069675"/>
          </a:xfrm>
        </p:spPr>
        <p:txBody>
          <a:bodyPr/>
          <a:lstStyle/>
          <a:p>
            <a:endParaRPr lang="en-US" err="1"/>
          </a:p>
        </p:txBody>
      </p:sp>
      <p:sp>
        <p:nvSpPr>
          <p:cNvPr id="5" name="TextBox 4">
            <a:extLst>
              <a:ext uri="{FF2B5EF4-FFF2-40B4-BE49-F238E27FC236}">
                <a16:creationId xmlns:a16="http://schemas.microsoft.com/office/drawing/2014/main" id="{FB6E52CC-2828-5A21-C3A2-DC51DF4F6060}"/>
              </a:ext>
            </a:extLst>
          </p:cNvPr>
          <p:cNvSpPr txBox="1"/>
          <p:nvPr/>
        </p:nvSpPr>
        <p:spPr>
          <a:xfrm>
            <a:off x="-2275926" y="7474099"/>
            <a:ext cx="5992933"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2800" b="1">
                <a:solidFill>
                  <a:schemeClr val="bg1"/>
                </a:solidFill>
              </a:rPr>
              <a:t>Schematic View</a:t>
            </a:r>
            <a:endParaRPr lang="en-US"/>
          </a:p>
        </p:txBody>
      </p:sp>
      <p:pic>
        <p:nvPicPr>
          <p:cNvPr id="7" name="Picture 6" descr="A circuit board with many wires&#10;&#10;Description automatically generated">
            <a:extLst>
              <a:ext uri="{FF2B5EF4-FFF2-40B4-BE49-F238E27FC236}">
                <a16:creationId xmlns:a16="http://schemas.microsoft.com/office/drawing/2014/main" id="{717C6590-4E7F-65CC-6FAE-C36F7A9B7DCC}"/>
              </a:ext>
            </a:extLst>
          </p:cNvPr>
          <p:cNvPicPr>
            <a:picLocks noChangeAspect="1"/>
          </p:cNvPicPr>
          <p:nvPr/>
        </p:nvPicPr>
        <p:blipFill>
          <a:blip r:embed="rId2"/>
          <a:stretch>
            <a:fillRect/>
          </a:stretch>
        </p:blipFill>
        <p:spPr>
          <a:xfrm>
            <a:off x="667369" y="1662004"/>
            <a:ext cx="10789822" cy="4921484"/>
          </a:xfrm>
          <a:prstGeom prst="rect">
            <a:avLst/>
          </a:prstGeom>
        </p:spPr>
      </p:pic>
      <p:sp>
        <p:nvSpPr>
          <p:cNvPr id="8" name="TextBox 7">
            <a:extLst>
              <a:ext uri="{FF2B5EF4-FFF2-40B4-BE49-F238E27FC236}">
                <a16:creationId xmlns:a16="http://schemas.microsoft.com/office/drawing/2014/main" id="{0820458E-61FB-F423-03A4-E196492D1087}"/>
              </a:ext>
            </a:extLst>
          </p:cNvPr>
          <p:cNvSpPr txBox="1"/>
          <p:nvPr/>
        </p:nvSpPr>
        <p:spPr>
          <a:xfrm>
            <a:off x="1154656" y="410558"/>
            <a:ext cx="9785928" cy="7571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4800" b="1"/>
              <a:t>Schematic  View</a:t>
            </a:r>
            <a:endParaRPr lang="en-US" sz="240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202" y="675627"/>
            <a:ext cx="9143998" cy="1020762"/>
          </a:xfrm>
        </p:spPr>
        <p:txBody>
          <a:bodyPr/>
          <a:lstStyle/>
          <a:p>
            <a:r>
              <a:rPr lang="en-US" sz="4400" u="sng"/>
              <a:t>Procedure:</a:t>
            </a:r>
            <a:endParaRPr lang="en-US"/>
          </a:p>
        </p:txBody>
      </p:sp>
      <p:sp>
        <p:nvSpPr>
          <p:cNvPr id="3" name="TextBox 2">
            <a:extLst>
              <a:ext uri="{FF2B5EF4-FFF2-40B4-BE49-F238E27FC236}">
                <a16:creationId xmlns:a16="http://schemas.microsoft.com/office/drawing/2014/main" id="{0E12FCD6-EFA1-744E-11ED-B3AAD684E7D0}"/>
              </a:ext>
            </a:extLst>
          </p:cNvPr>
          <p:cNvSpPr txBox="1"/>
          <p:nvPr/>
        </p:nvSpPr>
        <p:spPr>
          <a:xfrm>
            <a:off x="274703" y="1540144"/>
            <a:ext cx="11605416" cy="5438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700">
                <a:ea typeface="+mn-lt"/>
                <a:cs typeface="+mn-lt"/>
              </a:rPr>
              <a:t>Gather your components: Arduino Uno, breadboard, jumper wires, L293D motor driver IC, potentiometer, DC motor, 9V battery, and a temperature sensor (not shown in the image).</a:t>
            </a:r>
            <a:endParaRPr lang="en-US" sz="2700"/>
          </a:p>
          <a:p>
            <a:pPr marL="285750" indent="-285750">
              <a:buFont typeface="Arial"/>
              <a:buChar char="•"/>
            </a:pPr>
            <a:r>
              <a:rPr lang="en-US" sz="2700">
                <a:ea typeface="+mn-lt"/>
                <a:cs typeface="+mn-lt"/>
              </a:rPr>
              <a:t>Connect the Arduino Uno to the breadboard.</a:t>
            </a:r>
            <a:endParaRPr lang="en-US" sz="2700"/>
          </a:p>
          <a:p>
            <a:pPr marL="285750" indent="-285750">
              <a:buFont typeface="Arial"/>
              <a:buChar char="•"/>
            </a:pPr>
            <a:r>
              <a:rPr lang="en-US" sz="2700">
                <a:ea typeface="+mn-lt"/>
                <a:cs typeface="+mn-lt"/>
              </a:rPr>
              <a:t>Connect the L293D motor driver IC to the Arduino Uno. Refer to the specific pin connections in the L293D datasheet for your model.</a:t>
            </a:r>
            <a:endParaRPr lang="en-US" sz="2700"/>
          </a:p>
          <a:p>
            <a:pPr marL="285750" indent="-285750">
              <a:buFont typeface="Arial"/>
              <a:buChar char="•"/>
            </a:pPr>
            <a:r>
              <a:rPr lang="en-US" sz="2700">
                <a:ea typeface="+mn-lt"/>
                <a:cs typeface="+mn-lt"/>
              </a:rPr>
              <a:t>Connect the potentiometer to the Arduino Uno. A common connection method involves connecting the outer pins of the potentiometer to the Arduino's 5V and GND pins, and the middle pin to an analog input pin of the Arduino (e.g., A0).</a:t>
            </a:r>
            <a:endParaRPr lang="en-US" sz="2700"/>
          </a:p>
          <a:p>
            <a:pPr marL="285750" indent="-285750">
              <a:buFont typeface="Arial"/>
              <a:buChar char="•"/>
            </a:pPr>
            <a:r>
              <a:rPr lang="en-US" sz="2700"/>
              <a:t>Connect the DC motor to the L293D motor driver IC. The L293D will allow you to control the direction and speed of the motor using the Arduino.</a:t>
            </a:r>
          </a:p>
          <a:p>
            <a:pPr>
              <a:lnSpc>
                <a:spcPct val="90000"/>
              </a:lnSpc>
              <a:buFont typeface="Arial,Sans-Serif"/>
            </a:pPr>
            <a:endParaRPr lang="en-US" sz="2600"/>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4329B1-C785-D0C1-2193-0C48C494DA9A}"/>
              </a:ext>
            </a:extLst>
          </p:cNvPr>
          <p:cNvSpPr txBox="1"/>
          <p:nvPr/>
        </p:nvSpPr>
        <p:spPr>
          <a:xfrm>
            <a:off x="430237" y="150732"/>
            <a:ext cx="11313464" cy="7072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a:ea typeface="+mn-lt"/>
                <a:cs typeface="+mn-lt"/>
              </a:rPr>
              <a:t>Connect the positive terminal of the 9V battery to the Vin pin of the Arduino Uno. Connect the negative terminal of the battery to the GND pin of the Arduino Uno.</a:t>
            </a:r>
            <a:endParaRPr lang="en-US" sz="2600"/>
          </a:p>
          <a:p>
            <a:pPr marL="285750" indent="-285750">
              <a:buFont typeface="Arial"/>
              <a:buChar char="•"/>
            </a:pPr>
            <a:r>
              <a:rPr lang="en-US" sz="2600">
                <a:ea typeface="+mn-lt"/>
                <a:cs typeface="+mn-lt"/>
              </a:rPr>
              <a:t>Connect the temperature sensor to the Arduino Uno. Refer to the datasheet of your specific temperature sensor for proper connection instructions. It typically involves connecting the sensor's power (VCC) and ground (GND) pins to the Arduino's corresponding pins. The data pin of the temperature sensor goes to a digital pin on the Arduino.</a:t>
            </a:r>
            <a:endParaRPr lang="en-US" sz="2600"/>
          </a:p>
          <a:p>
            <a:pPr marL="285750" indent="-285750">
              <a:buFont typeface="Arial"/>
              <a:buChar char="•"/>
            </a:pPr>
            <a:r>
              <a:rPr lang="en-US" sz="2600">
                <a:ea typeface="+mn-lt"/>
                <a:cs typeface="+mn-lt"/>
              </a:rPr>
              <a:t>Upload the Arduino code that reads the temperature sensor data, compares it to pre-defined thresholds, and generates a PWM (Pulse Width Modulation) signal to control the motor speed through the L293D motor driver IC. The code should account for the direction of the motor based on temperature changes (optional).</a:t>
            </a:r>
            <a:endParaRPr lang="en-US" sz="2600"/>
          </a:p>
          <a:p>
            <a:pPr marL="285750" indent="-285750">
              <a:buFont typeface="Arial"/>
              <a:buChar char="•"/>
            </a:pPr>
            <a:r>
              <a:rPr lang="en-US" sz="2600">
                <a:ea typeface="+mn-lt"/>
                <a:cs typeface="+mn-lt"/>
              </a:rPr>
              <a:t>Test and calibrate the system. Power on the system and observe its behavior. You might need to adjust the code's thresholds for desired motor speed changes at specific temperatures.</a:t>
            </a:r>
            <a:endParaRPr lang="en-US" sz="2600"/>
          </a:p>
          <a:p>
            <a:pPr algn="l">
              <a:lnSpc>
                <a:spcPct val="90000"/>
              </a:lnSpc>
            </a:pPr>
            <a:endParaRPr lang="en-US" sz="2400"/>
          </a:p>
        </p:txBody>
      </p:sp>
    </p:spTree>
    <p:extLst>
      <p:ext uri="{BB962C8B-B14F-4D97-AF65-F5344CB8AC3E}">
        <p14:creationId xmlns:p14="http://schemas.microsoft.com/office/powerpoint/2010/main" val="37783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10;&#10;Description automatically generated">
            <a:extLst>
              <a:ext uri="{FF2B5EF4-FFF2-40B4-BE49-F238E27FC236}">
                <a16:creationId xmlns:a16="http://schemas.microsoft.com/office/drawing/2014/main" id="{28912C9C-3CC7-E4C8-9551-A75B3C23FFFC}"/>
              </a:ext>
            </a:extLst>
          </p:cNvPr>
          <p:cNvPicPr>
            <a:picLocks noChangeAspect="1"/>
          </p:cNvPicPr>
          <p:nvPr/>
        </p:nvPicPr>
        <p:blipFill>
          <a:blip r:embed="rId2"/>
          <a:stretch>
            <a:fillRect/>
          </a:stretch>
        </p:blipFill>
        <p:spPr>
          <a:xfrm>
            <a:off x="400084" y="1429494"/>
            <a:ext cx="11336017" cy="5062937"/>
          </a:xfrm>
          <a:prstGeom prst="rect">
            <a:avLst/>
          </a:prstGeom>
        </p:spPr>
      </p:pic>
      <p:sp>
        <p:nvSpPr>
          <p:cNvPr id="6" name="TextBox 5">
            <a:extLst>
              <a:ext uri="{FF2B5EF4-FFF2-40B4-BE49-F238E27FC236}">
                <a16:creationId xmlns:a16="http://schemas.microsoft.com/office/drawing/2014/main" id="{30822B20-63E3-341C-5BA7-CB387F48B785}"/>
              </a:ext>
            </a:extLst>
          </p:cNvPr>
          <p:cNvSpPr txBox="1"/>
          <p:nvPr/>
        </p:nvSpPr>
        <p:spPr>
          <a:xfrm>
            <a:off x="1093640" y="398168"/>
            <a:ext cx="9922212" cy="7017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4400" b="1"/>
              <a:t>Circuit Connections</a:t>
            </a:r>
            <a:endParaRPr lang="en-US" sz="4400"/>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rot="5400000">
            <a:off x="8657544" y="2882900"/>
            <a:ext cx="3954462" cy="674688"/>
          </a:xfrm>
        </p:spPr>
        <p:txBody>
          <a:bodyPr>
            <a:normAutofit/>
          </a:bodyPr>
          <a:lstStyle/>
          <a:p>
            <a:pPr algn="ctr"/>
            <a:r>
              <a:rPr lang="en-US" sz="4000" b="1" u="sng"/>
              <a:t>Arduino</a:t>
            </a:r>
            <a:r>
              <a:rPr lang="en-US" sz="4000" b="1" u="sng">
                <a:ea typeface="+mj-lt"/>
                <a:cs typeface="+mj-lt"/>
              </a:rPr>
              <a:t> Code</a:t>
            </a:r>
          </a:p>
        </p:txBody>
      </p:sp>
      <p:pic>
        <p:nvPicPr>
          <p:cNvPr id="16" name="Content Placeholder 15" descr="A screenshot of a computer code&#10;&#10;Description automatically generated">
            <a:extLst>
              <a:ext uri="{FF2B5EF4-FFF2-40B4-BE49-F238E27FC236}">
                <a16:creationId xmlns:a16="http://schemas.microsoft.com/office/drawing/2014/main" id="{D1F4482A-09F2-82AF-D397-C942076FBD97}"/>
              </a:ext>
            </a:extLst>
          </p:cNvPr>
          <p:cNvPicPr>
            <a:picLocks noGrp="1" noChangeAspect="1"/>
          </p:cNvPicPr>
          <p:nvPr>
            <p:ph idx="4294967295"/>
          </p:nvPr>
        </p:nvPicPr>
        <p:blipFill>
          <a:blip r:embed="rId2"/>
          <a:stretch>
            <a:fillRect/>
          </a:stretch>
        </p:blipFill>
        <p:spPr>
          <a:xfrm>
            <a:off x="0" y="-3175"/>
            <a:ext cx="10333038" cy="6854825"/>
          </a:xfrm>
        </p:spPr>
      </p:pic>
    </p:spTree>
    <p:extLst>
      <p:ext uri="{BB962C8B-B14F-4D97-AF65-F5344CB8AC3E}">
        <p14:creationId xmlns:p14="http://schemas.microsoft.com/office/powerpoint/2010/main" val="19750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&#65279;<?xml version="1.0" encoding="utf-8"?><Relationships xmlns="http://schemas.openxmlformats.org/package/2006/relationships"><Relationship Type="http://schemas.openxmlformats.org/officeDocument/2006/relationships/image" Target="/ppt/media/image1.jpeg" Id="rId1" /></Relationships>
</file>

<file path=ppt/theme/theme1.xml><?xml version="1.0" encoding="utf-8"?>
<a:theme xmlns:a="http://schemas.openxmlformats.org/drawingml/2006/main" name="Custom">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Custom" id="{37DB63F3-72C7-4A67-82CB-DE1EC68F0B1F}" vid="{1DDF8815-C24B-4878-AB18-C1C7DB7407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5FC92C0-A33F-467F-A65D-AA0CE0BD2B6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A52FF4-E484-4953-8434-9402E3BE0AB5}">
  <ds:schemaRefs>
    <ds:schemaRef ds:uri="http://schemas.microsoft.com/sharepoint/v3/contenttype/forms"/>
  </ds:schemaRefs>
</ds:datastoreItem>
</file>

<file path=customXml/itemProps3.xml><?xml version="1.0" encoding="utf-8"?>
<ds:datastoreItem xmlns:ds="http://schemas.openxmlformats.org/officeDocument/2006/customXml" ds:itemID="{682B82EB-80D3-4DDB-9A53-0D22163B57B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Application>Microsoft Office PowerPoint</Application>
  <PresentationFormat>Custom</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vt:lpstr>
      <vt:lpstr>Temperature Based Fan Speed Control Using Arduino </vt:lpstr>
      <vt:lpstr>INTRODUCTION</vt:lpstr>
      <vt:lpstr>AIM</vt:lpstr>
      <vt:lpstr>Apparatus Required:</vt:lpstr>
      <vt:lpstr>Schematic Sketch</vt:lpstr>
      <vt:lpstr>Procedure:</vt:lpstr>
      <vt:lpstr>PowerPoint Presentation</vt:lpstr>
      <vt:lpstr>PowerPoint Presentation</vt:lpstr>
      <vt:lpstr>Arduino Code</vt:lpstr>
      <vt:lpstr>Working:</vt:lpstr>
      <vt:lpstr>PowerPoint Presentation</vt:lpstr>
      <vt:lpstr>PowerPoint Presentation</vt:lpstr>
      <vt:lpstr>Circuit Images:</vt:lpstr>
      <vt:lpstr>PowerPoint Presentation</vt:lpstr>
      <vt:lpstr>Important URL's: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David Salaguinto</dc:creator>
  <cp:revision>194</cp:revision>
  <dcterms:created xsi:type="dcterms:W3CDTF">2014-04-17T22:18:44Z</dcterms:created>
  <dcterms:modified xsi:type="dcterms:W3CDTF">2024-07-02T17:25:49Z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